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96"/>
  </p:normalViewPr>
  <p:slideViewPr>
    <p:cSldViewPr snapToGrid="0" snapToObjects="1" showGuides="1">
      <p:cViewPr varScale="1">
        <p:scale>
          <a:sx n="93" d="100"/>
          <a:sy n="93" d="100"/>
        </p:scale>
        <p:origin x="216" y="448"/>
      </p:cViewPr>
      <p:guideLst>
        <p:guide orient="horz" pos="1416"/>
        <p:guide pos="600"/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AAE3-ED70-1D45-A563-1FFD1C362FA1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75302-EE4A-404D-8885-256F1D6E7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8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C8FE-BF7C-7A40-BB88-43F40434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AC97E-025F-BF4D-BAA6-DEA47EB87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FCC5B-079C-1649-B83C-1DC1EE10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E08D3-1126-4D4E-A0F2-C853C99B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DF56-51D5-BC47-B391-28717E68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3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E8CB-7C49-6C40-8B51-2218127D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D3CE8-9767-DE49-85AB-E4E0A7D59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EF1-0603-614C-9140-8A41D4A3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8918-0CF2-874C-B44E-EF10A86C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4450-6A3F-704D-9378-5425E5AE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9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B4CA3-CD76-FB47-AD65-CD7E32C75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F85AC-CA1D-3D47-9C63-3CA77BCCD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497E3-0777-A94B-B473-4D286995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A7678-2B1B-6448-8EEE-9E0852C6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E79D-5606-FA4F-876A-880AC110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8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F713-212B-E849-95E9-8576B6D2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1AD3-43B1-0840-B043-AB021BCA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AA51C-A07B-9B4D-82A2-D7D3A328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7ADF-A708-FA4E-BA6F-6ECD4278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8AB4-2E2C-F244-9FF6-3267C739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9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CC73-32C8-E94E-B7DD-F5B23452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88458-787F-A441-85CD-401DAAA6A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7DEE2-C673-5E4C-A294-816077F1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B35B-2723-664F-AD99-D4C095A1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CEA73-530B-EF45-8AF9-9E9DE4C0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7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5887-2E29-4F4B-AE11-D166C0E0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F4A6-7FC4-DF40-81E0-18B3D010B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DCDE2-5F77-794D-A8E5-90ADF8E1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1C0C-32FD-0240-908B-BFB4D06A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68E74-434F-184C-967E-C99E6213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C88AA-9B20-B949-A31D-AE1D0EF1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1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2B82-0859-1647-A7E2-A93EB129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0CD55-AB2F-144C-8FA5-AE5D1E764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21221-C9BC-5745-B2F9-73E392676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7BE72-2214-474B-9DBF-8F657CC65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C0E00-ACB4-7B4E-A0A4-0EEB517BE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E22F0-287E-A64F-9693-CE2B45B4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59FBC-20AD-DC4A-8D2D-E991D593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2CBBA-0B6A-4747-9DB3-9343C6E9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4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61D4-C8FA-6E4C-85DB-6B7F5BF8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AB498-C38C-CF4E-8227-EE875BBC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7F506-650B-3344-92EC-2318730E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443A1-FEA5-494E-8515-AFDC8549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1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35AF9-E039-AC46-90EC-A270336E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AA2D8-16D0-414C-B178-BED75A56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17BE-8035-5C4B-B015-D077ABF5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2E88-BE77-8F4C-B6AC-5D4D56F6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EFF2-0AB3-8541-962C-23F825E2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47CE2-5BB6-A042-8806-DC2698A26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BDCA8-E0F3-3A43-815B-3AE1AC7F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73E46-4B12-2C41-81E1-037D59E4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74108-5EBB-1E41-BC67-DD8552AF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8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4A4-A602-3842-A8BC-4BD47E19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BD38B-3432-7846-8F49-334F15FB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1450C-60ED-3B43-B47B-E9FC5F9EA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0A09D-B835-ED4A-888D-0B979E06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EA62B-817B-CB4C-8DF0-C37A6F5B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6004E-C2E8-6D47-B5C1-92F36698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8D152-9EB1-9A47-A75D-B9E3042D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3A4FF-1D6C-3E4D-8E84-AA39F5288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A76F-C5EC-D646-8C9B-708AC581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7EE2-0A46-4849-80B8-CB2BBE40F5DD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6997-A93B-1542-9F31-7988F4D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322AD-797A-2C4F-8551-700D6CD4D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F987-1710-734C-954C-157B9AAF0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LAND SEARCH / RESCUE TRAINING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54FC8-4959-9F46-BDFB-69661F25D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55" b="33081"/>
          <a:stretch/>
        </p:blipFill>
        <p:spPr>
          <a:xfrm>
            <a:off x="1525379" y="2964873"/>
            <a:ext cx="9141242" cy="2493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3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5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Swiftwater Awareness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2854039" y="3172694"/>
            <a:ext cx="6456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TEEX online course (2 hours)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Minimum awareness course for working around </a:t>
            </a:r>
            <a:r>
              <a:rPr lang="en-US" sz="2400" dirty="0" err="1"/>
              <a:t>swiftwater</a:t>
            </a:r>
            <a:r>
              <a:rPr lang="en-US" sz="2400" dirty="0"/>
              <a:t> in a wilderness environment</a:t>
            </a:r>
          </a:p>
        </p:txBody>
      </p:sp>
    </p:spTree>
    <p:extLst>
      <p:ext uri="{BB962C8B-B14F-4D97-AF65-F5344CB8AC3E}">
        <p14:creationId xmlns:p14="http://schemas.microsoft.com/office/powerpoint/2010/main" val="185074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ACCEPTABLE EQUIVALENTS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1659082" y="3034144"/>
            <a:ext cx="88980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Intro to Search and Rescue: Current NASAR SARTECH III, II or I, or other ASTM F2209-20 compliant course or NFPA 1006 compliant course (minimum NFPA 1006-2021 11.1 and 11.2).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AARS Basic Rescuer: ASTM F2752-19 or NFPA 1006 Rope Rescue compliant course (minimum NFPA 1006-2021 5.1 and 5.2).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TEEX Swiftwater: NFPA 1006 Swiftwater Rescue compliant course (NFPA 1006-2021 18.1 or higher). </a:t>
            </a:r>
          </a:p>
        </p:txBody>
      </p:sp>
    </p:spTree>
    <p:extLst>
      <p:ext uri="{BB962C8B-B14F-4D97-AF65-F5344CB8AC3E}">
        <p14:creationId xmlns:p14="http://schemas.microsoft.com/office/powerpoint/2010/main" val="407957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5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POSITION TASK BOOK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6F2EE-F586-0848-A879-AF1857D2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5" y="2410691"/>
            <a:ext cx="2878838" cy="3768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48E98-04B4-6E48-A16F-EA7E0C2BEE8B}"/>
              </a:ext>
            </a:extLst>
          </p:cNvPr>
          <p:cNvSpPr txBox="1"/>
          <p:nvPr/>
        </p:nvSpPr>
        <p:spPr>
          <a:xfrm>
            <a:off x="3484418" y="2715492"/>
            <a:ext cx="52231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Single book that the candidate keeps up with.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Instructor/evaluator signs off on each course upon satisfactory completion.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Once all courses have been completed and signed off, candidate sends the PTB to AARS for approval and certification.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6DBAD-BEFA-E14E-AD9D-BEAAC88B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926" y="2669309"/>
            <a:ext cx="2830946" cy="28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6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5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INSTRUCTOR QUALIFICATION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942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5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INITIAL GOALS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1451267" y="3149680"/>
            <a:ext cx="93275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Identify the training needs for responding to a land search and rescue.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Training to be at no cost to AARS members.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Single day classes to increase volunteer participation.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Build regional teams with common training for use in larger scale operations.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Build an AARS instructor cadre for AARS courses.</a:t>
            </a:r>
          </a:p>
        </p:txBody>
      </p:sp>
    </p:spTree>
    <p:extLst>
      <p:ext uri="{BB962C8B-B14F-4D97-AF65-F5344CB8AC3E}">
        <p14:creationId xmlns:p14="http://schemas.microsoft.com/office/powerpoint/2010/main" val="181444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5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TRAINING NEEDS FOR LAND SAR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1371600" y="2826333"/>
            <a:ext cx="94487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63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Ability to assist with organizing the initial response to a lost or missing person using proven search concepts and tactics.</a:t>
            </a:r>
          </a:p>
          <a:p>
            <a:pPr marL="46863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Ability to organize and work within an ICS system.</a:t>
            </a:r>
          </a:p>
          <a:p>
            <a:pPr marL="46863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Ability to efficiently build common incident mapping that all searchers have immediate access to.</a:t>
            </a:r>
          </a:p>
          <a:p>
            <a:pPr marL="46863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Ability to navigate and track searchers and resources during missions.</a:t>
            </a:r>
          </a:p>
          <a:p>
            <a:pPr marL="46863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Ability to assist in a technical rescue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24989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PROPOSED COURSES OF STUDY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4182000" y="3131129"/>
            <a:ext cx="4696607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Search and Rescue Fundamentals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Initial Response / Initial Actions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CalTopo</a:t>
            </a:r>
            <a:r>
              <a:rPr lang="en-US" sz="2400" dirty="0"/>
              <a:t> / </a:t>
            </a:r>
            <a:r>
              <a:rPr lang="en-US" sz="2400" dirty="0" err="1"/>
              <a:t>SarTopo</a:t>
            </a:r>
            <a:endParaRPr lang="en-US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Land Navigation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Basic </a:t>
            </a:r>
            <a:r>
              <a:rPr lang="en-US" sz="2400"/>
              <a:t>Rescuer Program</a:t>
            </a:r>
            <a:endParaRPr lang="en-US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Swiftwater Awareness</a:t>
            </a:r>
          </a:p>
        </p:txBody>
      </p:sp>
    </p:spTree>
    <p:extLst>
      <p:ext uri="{BB962C8B-B14F-4D97-AF65-F5344CB8AC3E}">
        <p14:creationId xmlns:p14="http://schemas.microsoft.com/office/powerpoint/2010/main" val="281992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Search and Rescue Fundamentals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2948944" y="3172694"/>
            <a:ext cx="63197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Classroom (6-8 hours) with tabletop exercises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ICS 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Planning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Effective use of resources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Search concepts / tactics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Gear and equipment</a:t>
            </a:r>
          </a:p>
        </p:txBody>
      </p:sp>
    </p:spTree>
    <p:extLst>
      <p:ext uri="{BB962C8B-B14F-4D97-AF65-F5344CB8AC3E}">
        <p14:creationId xmlns:p14="http://schemas.microsoft.com/office/powerpoint/2010/main" val="345156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Initial Response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2230584" y="3172694"/>
            <a:ext cx="77446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Classroom (5-6 hours) with tabletop and field exercises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Initial action steps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Creating a functioning organization / building a foundation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Preparing for future operational periods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Managing resources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Initial search tactics</a:t>
            </a:r>
          </a:p>
        </p:txBody>
      </p:sp>
    </p:spTree>
    <p:extLst>
      <p:ext uri="{BB962C8B-B14F-4D97-AF65-F5344CB8AC3E}">
        <p14:creationId xmlns:p14="http://schemas.microsoft.com/office/powerpoint/2010/main" val="269571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CalTopo</a:t>
            </a:r>
            <a:r>
              <a:rPr lang="en-US" sz="4000" b="1" dirty="0">
                <a:latin typeface="+mn-lt"/>
              </a:rPr>
              <a:t> / </a:t>
            </a:r>
            <a:r>
              <a:rPr lang="en-US" sz="4000" b="1" dirty="0" err="1">
                <a:latin typeface="+mn-lt"/>
              </a:rPr>
              <a:t>SarTopo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2355275" y="3172694"/>
            <a:ext cx="7495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Classroom (4-5 hours) with tabletop and field exercises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to build incident management search maps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Tracking searchers and resources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Using the system offline</a:t>
            </a:r>
          </a:p>
        </p:txBody>
      </p:sp>
    </p:spTree>
    <p:extLst>
      <p:ext uri="{BB962C8B-B14F-4D97-AF65-F5344CB8AC3E}">
        <p14:creationId xmlns:p14="http://schemas.microsoft.com/office/powerpoint/2010/main" val="51636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Land Navigation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2355275" y="3172694"/>
            <a:ext cx="7495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Classroom (8-10 hours) with field exercises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to navigate using map and compass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to integrate map, compass and GPS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Understanding and using grid coordinate systems</a:t>
            </a:r>
          </a:p>
        </p:txBody>
      </p:sp>
    </p:spTree>
    <p:extLst>
      <p:ext uri="{BB962C8B-B14F-4D97-AF65-F5344CB8AC3E}">
        <p14:creationId xmlns:p14="http://schemas.microsoft.com/office/powerpoint/2010/main" val="239653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A9E-4FBB-7D44-B4AF-F172106C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54" y="1779457"/>
            <a:ext cx="9144000" cy="64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Basic Rescuer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C07CE-95FA-3D4B-A988-C6C6277F8E4A}"/>
              </a:ext>
            </a:extLst>
          </p:cNvPr>
          <p:cNvSpPr txBox="1"/>
          <p:nvPr/>
        </p:nvSpPr>
        <p:spPr>
          <a:xfrm>
            <a:off x="2355275" y="3172694"/>
            <a:ext cx="74953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Classroom (8 hours) with field exercises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Basic training for a person who participates in rope rescue as part of a larger rescue duty. </a:t>
            </a:r>
          </a:p>
        </p:txBody>
      </p:sp>
    </p:spTree>
    <p:extLst>
      <p:ext uri="{BB962C8B-B14F-4D97-AF65-F5344CB8AC3E}">
        <p14:creationId xmlns:p14="http://schemas.microsoft.com/office/powerpoint/2010/main" val="293157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440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LAND SEARCH / RESCUE TRAINING</vt:lpstr>
      <vt:lpstr>INITIAL GOALS</vt:lpstr>
      <vt:lpstr>TRAINING NEEDS FOR LAND SAR</vt:lpstr>
      <vt:lpstr>PROPOSED COURSES OF STUDY</vt:lpstr>
      <vt:lpstr>Search and Rescue Fundamentals</vt:lpstr>
      <vt:lpstr>Initial Response</vt:lpstr>
      <vt:lpstr>CalTopo / SarTopo</vt:lpstr>
      <vt:lpstr>Land Navigation</vt:lpstr>
      <vt:lpstr>Basic Rescuer</vt:lpstr>
      <vt:lpstr>Swiftwater Awareness</vt:lpstr>
      <vt:lpstr>ACCEPTABLE EQUIVALENTS</vt:lpstr>
      <vt:lpstr>POSITION TASK BOOK</vt:lpstr>
      <vt:lpstr>INSTRUCTOR QUALIFICATION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ISAR / SARTECH III®</dc:title>
  <dc:creator>Home Office</dc:creator>
  <cp:lastModifiedBy>Jeff Randall</cp:lastModifiedBy>
  <cp:revision>508</cp:revision>
  <dcterms:created xsi:type="dcterms:W3CDTF">2021-01-23T17:19:45Z</dcterms:created>
  <dcterms:modified xsi:type="dcterms:W3CDTF">2022-02-19T11:56:08Z</dcterms:modified>
</cp:coreProperties>
</file>